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0EA27C-9F20-4059-A976-EB826C9C21BF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468763-1ACF-48EC-9A4B-1426E0398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41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0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3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4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5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5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8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2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6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2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l="37000" t="4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A56A-4D83-415E-AE5C-756C23CE86B2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EABF-5D64-4DD3-B58E-F40011EB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ncgm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WiNC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Residents!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77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Kevin O’Connell – Designated Institutional Official (DIO)</a:t>
            </a:r>
          </a:p>
          <a:p>
            <a:r>
              <a:rPr lang="en-US" dirty="0" smtClean="0"/>
              <a:t>Joseph Kilsdonk -  Executive Director</a:t>
            </a:r>
          </a:p>
          <a:p>
            <a:r>
              <a:rPr lang="en-US" dirty="0" smtClean="0"/>
              <a:t>Julie Richards  - Institutional Coordinator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Rural Wisconsin Healthcare Cooperative</a:t>
            </a:r>
          </a:p>
          <a:p>
            <a:r>
              <a:rPr lang="en-US" dirty="0" smtClean="0"/>
              <a:t>Terri Stewart – Human Resources  (RWHC)</a:t>
            </a:r>
          </a:p>
          <a:p>
            <a:r>
              <a:rPr lang="en-US" dirty="0" smtClean="0"/>
              <a:t>Darrell Statz – Finance Director  (RWHC)</a:t>
            </a:r>
          </a:p>
          <a:p>
            <a:r>
              <a:rPr lang="en-US" dirty="0" smtClean="0"/>
              <a:t>Chris Noffke – Benefits (</a:t>
            </a:r>
            <a:r>
              <a:rPr lang="en-US" dirty="0" err="1" smtClean="0"/>
              <a:t>WisMedAssure</a:t>
            </a:r>
            <a:r>
              <a:rPr lang="en-US" dirty="0" smtClean="0"/>
              <a:t> – via Wisconsin Medical Society)</a:t>
            </a:r>
          </a:p>
        </p:txBody>
      </p:sp>
    </p:spTree>
    <p:extLst>
      <p:ext uri="{BB962C8B-B14F-4D97-AF65-F5344CB8AC3E}">
        <p14:creationId xmlns:p14="http://schemas.microsoft.com/office/powerpoint/2010/main" val="38050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 flipH="1">
            <a:off x="4388810" y="3129830"/>
            <a:ext cx="1588" cy="1746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060" y="172295"/>
            <a:ext cx="10515600" cy="5169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WiNC Structure</a:t>
            </a:r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775785" y="604117"/>
            <a:ext cx="8820150" cy="11906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WiNC GME Consortium Membership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7192335" y="1364530"/>
            <a:ext cx="12525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8559173" y="2007467"/>
            <a:ext cx="0" cy="3571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2740985" y="3112367"/>
            <a:ext cx="0" cy="4254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858335" y="3537817"/>
            <a:ext cx="1736725" cy="1004888"/>
          </a:xfrm>
          <a:prstGeom prst="roundRect">
            <a:avLst>
              <a:gd name="adj" fmla="val 16667"/>
            </a:avLst>
          </a:prstGeom>
          <a:solidFill>
            <a:srgbClr val="BED7EF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Workforce Development Committee (WDC)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470985" y="2369417"/>
            <a:ext cx="4114800" cy="747713"/>
          </a:xfrm>
          <a:prstGeom prst="roundRect">
            <a:avLst>
              <a:gd name="adj" fmla="val 16667"/>
            </a:avLst>
          </a:prstGeom>
          <a:solidFill>
            <a:srgbClr val="BEEAD4">
              <a:alpha val="44000"/>
            </a:srgbClr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Executive Director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Joseph Kilsdonk, Au.D.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6035048" y="1653455"/>
            <a:ext cx="0" cy="3873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933323" y="1043855"/>
            <a:ext cx="2251075" cy="60801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Board of Directors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3529973" y="2048742"/>
            <a:ext cx="5016500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8559173" y="4830042"/>
            <a:ext cx="0" cy="21431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8540123" y="3128242"/>
            <a:ext cx="0" cy="2635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6465260" y="3394942"/>
            <a:ext cx="4133850" cy="1403350"/>
          </a:xfrm>
          <a:prstGeom prst="roundRect">
            <a:avLst>
              <a:gd name="adj" fmla="val 16667"/>
            </a:avLst>
          </a:prstGeom>
          <a:solidFill>
            <a:srgbClr val="BED7EF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Graduate Medical Education Committee (GMEC)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Members: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Chair (peer selected) Kevin O’Connell, MD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Executive Director, Joseph Kilsdonk, AuD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 Directors	Program Coordinators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 Selected Residents &amp; Fellow	QI/Patient Safety Officer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GME Office Administrative Staff	Education/Curriculum Specialist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6481135" y="2369417"/>
            <a:ext cx="4114800" cy="747713"/>
          </a:xfrm>
          <a:prstGeom prst="roundRect">
            <a:avLst>
              <a:gd name="adj" fmla="val 16667"/>
            </a:avLst>
          </a:prstGeom>
          <a:solidFill>
            <a:srgbClr val="BEEAD4">
              <a:alpha val="44000"/>
            </a:srgbClr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DIO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Kevin O’Connell, M.D.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1367798" y="4830041"/>
            <a:ext cx="4557712" cy="2028684"/>
          </a:xfrm>
          <a:prstGeom prst="roundRect">
            <a:avLst>
              <a:gd name="adj" fmla="val 4806"/>
            </a:avLst>
          </a:prstGeom>
          <a:solidFill>
            <a:srgbClr val="D9D9D9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1485273" y="5155480"/>
            <a:ext cx="1350962" cy="9667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WiNC Program Coordinator(s)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Julie Richards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3055310" y="5160242"/>
            <a:ext cx="1308100" cy="153108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Payroll, Human Resources, &amp; Financial Report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(Contracted with the Rural Wisconsin Health Cooperative)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4552323" y="5153892"/>
            <a:ext cx="1230312" cy="68437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Curriculum/ Education Specialist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>
            <a:off x="3529973" y="2007467"/>
            <a:ext cx="0" cy="3571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46" name="AutoShape 22"/>
          <p:cNvCxnSpPr>
            <a:cxnSpLocks noChangeShapeType="1"/>
          </p:cNvCxnSpPr>
          <p:nvPr/>
        </p:nvCxnSpPr>
        <p:spPr bwMode="auto">
          <a:xfrm>
            <a:off x="5620710" y="2778992"/>
            <a:ext cx="833438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5582610" y="2821855"/>
            <a:ext cx="8826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Dyad 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auto">
          <a:xfrm>
            <a:off x="8446460" y="1043855"/>
            <a:ext cx="2033588" cy="609600"/>
          </a:xfrm>
          <a:prstGeom prst="roundRect">
            <a:avLst>
              <a:gd name="adj" fmla="val 16667"/>
            </a:avLst>
          </a:prstGeom>
          <a:solidFill>
            <a:srgbClr val="BED7EF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Participating Sites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7160585" y="1112117"/>
            <a:ext cx="1316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Affiliation Agreements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&amp; PLA’s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6212848" y="4995000"/>
            <a:ext cx="4557712" cy="1863725"/>
          </a:xfrm>
          <a:prstGeom prst="roundRect">
            <a:avLst>
              <a:gd name="adj" fmla="val 4806"/>
            </a:avLst>
          </a:prstGeom>
          <a:solidFill>
            <a:srgbClr val="D9D9D9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6331910" y="5153892"/>
            <a:ext cx="1350963" cy="9556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Residency &amp; Fellowship Programs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52" name="AutoShape 28"/>
          <p:cNvCxnSpPr>
            <a:cxnSpLocks noChangeShapeType="1"/>
          </p:cNvCxnSpPr>
          <p:nvPr/>
        </p:nvCxnSpPr>
        <p:spPr bwMode="auto">
          <a:xfrm>
            <a:off x="6993898" y="6090517"/>
            <a:ext cx="0" cy="1936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" name="AutoShape 29"/>
          <p:cNvSpPr>
            <a:spLocks noChangeArrowheads="1"/>
          </p:cNvSpPr>
          <p:nvPr/>
        </p:nvSpPr>
        <p:spPr bwMode="auto">
          <a:xfrm>
            <a:off x="7900360" y="5160242"/>
            <a:ext cx="1308100" cy="1041984"/>
          </a:xfrm>
          <a:prstGeom prst="roundRect">
            <a:avLst>
              <a:gd name="adj" fmla="val 16667"/>
            </a:avLst>
          </a:prstGeom>
          <a:solidFill>
            <a:srgbClr val="CEDDEA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Resident  &amp; Fellow Compensation         Sub-Committee (RCC)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6331910" y="6254030"/>
            <a:ext cx="1382713" cy="5476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Program Coordinators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9398960" y="5153892"/>
            <a:ext cx="1228725" cy="9556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Other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Sub-Committees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2221873" y="4893542"/>
            <a:ext cx="29670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WiNC Administrative &amp; GME Office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4555055" y="5973042"/>
            <a:ext cx="1230312" cy="68437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GME Leadership Academy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AutoShape 28"/>
          <p:cNvCxnSpPr>
            <a:cxnSpLocks noChangeShapeType="1"/>
          </p:cNvCxnSpPr>
          <p:nvPr/>
        </p:nvCxnSpPr>
        <p:spPr bwMode="auto">
          <a:xfrm>
            <a:off x="10059619" y="6063720"/>
            <a:ext cx="0" cy="1936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6" name="AutoShape 19"/>
          <p:cNvSpPr>
            <a:spLocks noChangeArrowheads="1"/>
          </p:cNvSpPr>
          <p:nvPr/>
        </p:nvSpPr>
        <p:spPr bwMode="auto">
          <a:xfrm>
            <a:off x="9397373" y="6254523"/>
            <a:ext cx="1230312" cy="49685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DEI Committee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8" name="AutoShape 28"/>
          <p:cNvCxnSpPr>
            <a:cxnSpLocks noChangeShapeType="1"/>
          </p:cNvCxnSpPr>
          <p:nvPr/>
        </p:nvCxnSpPr>
        <p:spPr bwMode="auto">
          <a:xfrm>
            <a:off x="5188910" y="5801454"/>
            <a:ext cx="0" cy="1936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35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45" y="365125"/>
            <a:ext cx="11018982" cy="1325563"/>
          </a:xfrm>
        </p:spPr>
        <p:txBody>
          <a:bodyPr/>
          <a:lstStyle/>
          <a:p>
            <a:r>
              <a:rPr lang="en-US" dirty="0" smtClean="0"/>
              <a:t>Graduate Medical Education Committee (GMEC)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3186545"/>
            <a:ext cx="9423400" cy="29904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 Accreditation Oversight</a:t>
            </a:r>
          </a:p>
          <a:p>
            <a:r>
              <a:rPr lang="en-US" dirty="0" smtClean="0"/>
              <a:t>Resident Compensation &amp; Benefit Recommendations</a:t>
            </a:r>
            <a:endParaRPr lang="en-US" dirty="0"/>
          </a:p>
          <a:p>
            <a:r>
              <a:rPr lang="en-US" dirty="0" smtClean="0"/>
              <a:t>Shared Programming / Curriculum / Best Practice </a:t>
            </a:r>
          </a:p>
          <a:p>
            <a:r>
              <a:rPr lang="en-US" dirty="0" smtClean="0"/>
              <a:t>Committees  (Compensation, DEI)</a:t>
            </a:r>
          </a:p>
          <a:p>
            <a:r>
              <a:rPr lang="en-US" dirty="0" smtClean="0"/>
              <a:t>Resident &amp; Fellow Progression</a:t>
            </a:r>
          </a:p>
          <a:p>
            <a:r>
              <a:rPr lang="en-US" dirty="0" smtClean="0"/>
              <a:t>Institutional Policies  &amp; Handbook</a:t>
            </a:r>
            <a:endParaRPr lang="en-US" dirty="0"/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838200" y="1690688"/>
            <a:ext cx="4389582" cy="1403350"/>
          </a:xfrm>
          <a:prstGeom prst="roundRect">
            <a:avLst>
              <a:gd name="adj" fmla="val 16667"/>
            </a:avLst>
          </a:prstGeom>
          <a:solidFill>
            <a:srgbClr val="BED7EF"/>
          </a:solidFill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Graduate Medical Education Committee (GMEC)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Members: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Chair (peer selected) Kevin O’Connell, MD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Executive Director, Joseph Kilsdonk, AuD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 Directors	Program Coordinators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Peer Selected Residents &amp;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Fellow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QI/Patient Safety Officer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GME Office Administrative Staff	Education/Curriculum Specialist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WiNC Website  - Resident Institutional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WiNC GME Consortium</a:t>
            </a:r>
            <a:endParaRPr lang="en-US" dirty="0" smtClean="0"/>
          </a:p>
          <a:p>
            <a:r>
              <a:rPr lang="en-US" dirty="0" smtClean="0"/>
              <a:t>Institutional Policies</a:t>
            </a:r>
          </a:p>
          <a:p>
            <a:r>
              <a:rPr lang="en-US" dirty="0" smtClean="0"/>
              <a:t>Resident &amp; Fellow Handbook</a:t>
            </a:r>
          </a:p>
          <a:p>
            <a:pPr lvl="1"/>
            <a:r>
              <a:rPr lang="en-US" dirty="0"/>
              <a:t>Anonymous DIO </a:t>
            </a:r>
            <a:r>
              <a:rPr lang="en-US" dirty="0" smtClean="0"/>
              <a:t>Communication, </a:t>
            </a:r>
            <a:r>
              <a:rPr lang="en-US" dirty="0" err="1" smtClean="0"/>
              <a:t>Pg</a:t>
            </a:r>
            <a:r>
              <a:rPr lang="en-US" dirty="0" smtClean="0"/>
              <a:t> 7  </a:t>
            </a:r>
            <a:endParaRPr lang="en-US" dirty="0"/>
          </a:p>
          <a:p>
            <a:pPr lvl="1"/>
            <a:r>
              <a:rPr lang="en-US" dirty="0"/>
              <a:t>Virtual Forum email </a:t>
            </a:r>
            <a:r>
              <a:rPr lang="en-US" dirty="0" smtClean="0"/>
              <a:t>group, </a:t>
            </a:r>
            <a:r>
              <a:rPr lang="en-US" dirty="0" err="1" smtClean="0"/>
              <a:t>Pg</a:t>
            </a:r>
            <a:r>
              <a:rPr lang="en-US" dirty="0" smtClean="0"/>
              <a:t> 7  (peer to peer email group)</a:t>
            </a:r>
          </a:p>
          <a:p>
            <a:pPr lvl="1"/>
            <a:r>
              <a:rPr lang="en-US" dirty="0" smtClean="0"/>
              <a:t>Compliance Reporting (last page)</a:t>
            </a:r>
          </a:p>
          <a:p>
            <a:r>
              <a:rPr lang="en-US" dirty="0"/>
              <a:t>Anonymous DIO Communication </a:t>
            </a:r>
            <a:r>
              <a:rPr lang="en-US" dirty="0" smtClean="0"/>
              <a:t>Link</a:t>
            </a:r>
          </a:p>
          <a:p>
            <a:r>
              <a:rPr lang="en-US" dirty="0" smtClean="0"/>
              <a:t>Resident Salary &amp; Benefit Materials</a:t>
            </a:r>
          </a:p>
          <a:p>
            <a:r>
              <a:rPr lang="en-US" dirty="0" smtClean="0"/>
              <a:t>GME Leadership Academy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WiNC Academic Partners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3274223"/>
            <a:ext cx="5157787" cy="3684588"/>
          </a:xfrm>
        </p:spPr>
        <p:txBody>
          <a:bodyPr/>
          <a:lstStyle/>
          <a:p>
            <a:r>
              <a:rPr lang="en-US" dirty="0" smtClean="0"/>
              <a:t>Osteopathic Accreditation</a:t>
            </a:r>
          </a:p>
          <a:p>
            <a:r>
              <a:rPr lang="en-US" dirty="0" smtClean="0"/>
              <a:t>Faculty Development</a:t>
            </a:r>
          </a:p>
          <a:p>
            <a:r>
              <a:rPr lang="en-US" dirty="0" smtClean="0"/>
              <a:t>GME Support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532582" y="3274223"/>
            <a:ext cx="5822806" cy="3684588"/>
          </a:xfrm>
        </p:spPr>
        <p:txBody>
          <a:bodyPr/>
          <a:lstStyle/>
          <a:p>
            <a:r>
              <a:rPr lang="en-US" dirty="0" smtClean="0"/>
              <a:t>Medical Library</a:t>
            </a:r>
          </a:p>
          <a:p>
            <a:r>
              <a:rPr lang="en-US" dirty="0" smtClean="0"/>
              <a:t>CME / GME Academy Resources</a:t>
            </a:r>
          </a:p>
          <a:p>
            <a:r>
              <a:rPr lang="en-US" dirty="0" smtClean="0"/>
              <a:t>Faculty Development</a:t>
            </a:r>
          </a:p>
          <a:p>
            <a:r>
              <a:rPr lang="en-US" dirty="0" smtClean="0"/>
              <a:t>Faculty</a:t>
            </a:r>
            <a:endParaRPr lang="en-US" dirty="0"/>
          </a:p>
        </p:txBody>
      </p:sp>
      <p:pic>
        <p:nvPicPr>
          <p:cNvPr id="2050" name="Picture 2" descr="uwsm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41" y="1791475"/>
            <a:ext cx="3275404" cy="99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1" name="Picture 3" descr="MC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582" y="1791475"/>
            <a:ext cx="1396563" cy="111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1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WiNC Health System Partners</a:t>
            </a:r>
            <a:endParaRPr lang="en-US" dirty="0"/>
          </a:p>
        </p:txBody>
      </p:sp>
      <p:pic>
        <p:nvPicPr>
          <p:cNvPr id="3074" name="Picture 2" descr="Ascen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53" y="1846274"/>
            <a:ext cx="1854498" cy="46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75" name="Picture 3" descr="hshs-new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53" y="3487613"/>
            <a:ext cx="1858385" cy="54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76" name="Picture 4" descr="Preve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23" y="1843637"/>
            <a:ext cx="1719228" cy="6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77" name="Picture 5" descr="Mem Med Ct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302" y="1843637"/>
            <a:ext cx="2410141" cy="6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53" y="2636902"/>
            <a:ext cx="1516856" cy="6229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7" descr="ThedaCare"/>
          <p:cNvSpPr>
            <a:spLocks noChangeAspect="1" noChangeArrowheads="1"/>
          </p:cNvSpPr>
          <p:nvPr/>
        </p:nvSpPr>
        <p:spPr bwMode="auto">
          <a:xfrm>
            <a:off x="155574" y="-144463"/>
            <a:ext cx="1864611" cy="186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 descr="ThedaCare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4459383"/>
            <a:ext cx="10515600" cy="17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dirty="0" smtClean="0"/>
              <a:t>Residents &amp; Fellows follow our partner’s policies as well as our WiNC institutional policies.   (Orientation by the Program &amp; Partner Sites)</a:t>
            </a:r>
          </a:p>
          <a:p>
            <a:r>
              <a:rPr lang="en-US" dirty="0" smtClean="0"/>
              <a:t>Encourage your participation on health system committees (QI, Risk Management, DEI, Well-being,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45913" y="2871162"/>
            <a:ext cx="2227389" cy="3599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1154" y="2529696"/>
            <a:ext cx="2855385" cy="76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 GCEP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Safety</a:t>
            </a:r>
          </a:p>
          <a:p>
            <a:r>
              <a:rPr lang="en-US" dirty="0" smtClean="0"/>
              <a:t>Handoffs / Transitions of Care</a:t>
            </a:r>
          </a:p>
          <a:p>
            <a:r>
              <a:rPr lang="en-US" dirty="0" smtClean="0"/>
              <a:t>Quality Improvement</a:t>
            </a:r>
          </a:p>
          <a:p>
            <a:r>
              <a:rPr lang="en-US" dirty="0" smtClean="0"/>
              <a:t>Sleep Deprivation</a:t>
            </a:r>
          </a:p>
          <a:p>
            <a:r>
              <a:rPr lang="en-US" dirty="0" smtClean="0"/>
              <a:t>Others maybe assigned by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2" name="Picture 6" descr="Young Doctor with question mark Stock Photo by ©pixdesign123 555164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489200"/>
            <a:ext cx="3388329" cy="368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2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382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WiNC Orientation</vt:lpstr>
      <vt:lpstr>Introductions</vt:lpstr>
      <vt:lpstr>WiNC Structure</vt:lpstr>
      <vt:lpstr>Graduate Medical Education Committee (GMEC)</vt:lpstr>
      <vt:lpstr>WiNC Website  - Resident Institutional Materials</vt:lpstr>
      <vt:lpstr>WiNC Academic Partners</vt:lpstr>
      <vt:lpstr>WiNC Health System Partners</vt:lpstr>
      <vt:lpstr>AMA GCEP Modules</vt:lpstr>
      <vt:lpstr>Questions?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WiNC GMEC  Orientation</dc:title>
  <dc:creator>Joseph Kilsdonk</dc:creator>
  <cp:lastModifiedBy>Julie Richards</cp:lastModifiedBy>
  <cp:revision>26</cp:revision>
  <cp:lastPrinted>2023-06-19T15:14:38Z</cp:lastPrinted>
  <dcterms:created xsi:type="dcterms:W3CDTF">2022-08-18T17:22:30Z</dcterms:created>
  <dcterms:modified xsi:type="dcterms:W3CDTF">2023-06-20T18:54:24Z</dcterms:modified>
</cp:coreProperties>
</file>